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handoutMasterIdLst>
    <p:handoutMasterId r:id="rId19"/>
  </p:handoutMasterIdLst>
  <p:sldIdLst>
    <p:sldId id="416" r:id="rId2"/>
    <p:sldId id="400" r:id="rId3"/>
    <p:sldId id="390" r:id="rId4"/>
    <p:sldId id="389" r:id="rId5"/>
    <p:sldId id="401" r:id="rId6"/>
    <p:sldId id="388" r:id="rId7"/>
    <p:sldId id="387" r:id="rId8"/>
    <p:sldId id="406" r:id="rId9"/>
    <p:sldId id="404" r:id="rId10"/>
    <p:sldId id="411" r:id="rId11"/>
    <p:sldId id="338" r:id="rId12"/>
    <p:sldId id="367" r:id="rId13"/>
    <p:sldId id="366" r:id="rId14"/>
    <p:sldId id="375" r:id="rId15"/>
    <p:sldId id="403" r:id="rId16"/>
    <p:sldId id="413" r:id="rId17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galloway2715@gmail.com" initials="m" lastIdx="1" clrIdx="0">
    <p:extLst>
      <p:ext uri="{19B8F6BF-5375-455C-9EA6-DF929625EA0E}">
        <p15:presenceInfo xmlns:p15="http://schemas.microsoft.com/office/powerpoint/2012/main" userId="dc0b1c28089faa8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65DB2E2-29C3-4A92-B462-D71E996DDE3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- The Life Of Christ (248)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BD4029-2B63-4C6F-A3E9-AAB0590435D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2/24/2021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D656CF-D01A-4913-B02D-C88C072ACE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9943A0-3B64-4192-9317-D9969849B7D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C862DF-732A-46CB-AF7A-CAFC834DF6BE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125276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/>
              <a:t>Class - The Life Of Christ (248)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/>
              <a:t>2/24/2021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11125418-07AE-44CD-B08D-B10563A46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14801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83306">
              <a:defRPr/>
            </a:pPr>
            <a:fld id="{9E395396-3E20-41E1-96D8-CC01158FFDB2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83306">
                <a:defRPr/>
              </a:pPr>
              <a:t>1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3098FA-595E-41E7-8F85-95613E27927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2/24/2021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92917B-6C9D-4280-A778-2F64646C9C2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EB00FAB1-A661-4C7C-8B62-782A1F8459F4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- The Life Of Christ (248)</a:t>
            </a:r>
          </a:p>
        </p:txBody>
      </p:sp>
    </p:spTree>
    <p:extLst>
      <p:ext uri="{BB962C8B-B14F-4D97-AF65-F5344CB8AC3E}">
        <p14:creationId xmlns:p14="http://schemas.microsoft.com/office/powerpoint/2010/main" val="2140276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36346" y="1397980"/>
            <a:ext cx="6270922" cy="3007447"/>
          </a:xfrm>
        </p:spPr>
        <p:txBody>
          <a:bodyPr anchor="ctr" anchorCtr="0">
            <a:noAutofit/>
          </a:bodyPr>
          <a:lstStyle>
            <a:lvl1pPr algn="ctr">
              <a:defRPr sz="4950" cap="none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1" y="4475026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725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2/26/2021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2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79965FD7-DA9A-4AFB-B8C8-34AC1FEE9F72}"/>
              </a:ext>
            </a:extLst>
          </p:cNvPr>
          <p:cNvSpPr/>
          <p:nvPr userDrawn="1"/>
        </p:nvSpPr>
        <p:spPr>
          <a:xfrm flipV="1">
            <a:off x="665756" y="726886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5" name="L-Shape 14">
            <a:extLst>
              <a:ext uri="{FF2B5EF4-FFF2-40B4-BE49-F238E27FC236}">
                <a16:creationId xmlns:a16="http://schemas.microsoft.com/office/drawing/2014/main" id="{92465177-72B9-4DCF-8F98-0C79F3EE32EC}"/>
              </a:ext>
            </a:extLst>
          </p:cNvPr>
          <p:cNvSpPr/>
          <p:nvPr userDrawn="1"/>
        </p:nvSpPr>
        <p:spPr>
          <a:xfrm rot="10800000" flipV="1">
            <a:off x="6399245" y="1820275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564645" y="609655"/>
            <a:ext cx="2364232" cy="4408489"/>
          </a:xfrm>
          <a:prstGeom prst="corner">
            <a:avLst>
              <a:gd name="adj1" fmla="val 6149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6214740" y="1685655"/>
            <a:ext cx="2364232" cy="4408489"/>
          </a:xfrm>
          <a:prstGeom prst="corner">
            <a:avLst>
              <a:gd name="adj1" fmla="val 6773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1582650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700" y="685800"/>
            <a:ext cx="7200900" cy="148590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864"/>
            <a:ext cx="3332988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25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10"/>
            <a:ext cx="3332988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1" y="2340864"/>
            <a:ext cx="3332988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25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1" y="3305210"/>
            <a:ext cx="3332988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2/26/2021</a:t>
            </a:fld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91236E78-C797-4C31-BA0C-DB193BAF6D2D}"/>
              </a:ext>
            </a:extLst>
          </p:cNvPr>
          <p:cNvSpPr/>
          <p:nvPr userDrawn="1"/>
        </p:nvSpPr>
        <p:spPr>
          <a:xfrm rot="10800000" flipV="1">
            <a:off x="6293741" y="1873025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0" name="L-Shape 9">
            <a:extLst>
              <a:ext uri="{FF2B5EF4-FFF2-40B4-BE49-F238E27FC236}">
                <a16:creationId xmlns:a16="http://schemas.microsoft.com/office/drawing/2014/main" id="{BFA658F0-F295-40A9-8BA8-1F6CBDFBBE09}"/>
              </a:ext>
            </a:extLst>
          </p:cNvPr>
          <p:cNvSpPr/>
          <p:nvPr userDrawn="1"/>
        </p:nvSpPr>
        <p:spPr>
          <a:xfrm flipH="1">
            <a:off x="6114726" y="1752329"/>
            <a:ext cx="2364232" cy="4408489"/>
          </a:xfrm>
          <a:prstGeom prst="corner">
            <a:avLst>
              <a:gd name="adj1" fmla="val 7085"/>
              <a:gd name="adj2" fmla="val 775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3999399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2/26/2021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28832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2/26/2021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AFD1631-6749-4027-9415-B72D163BBD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70355" y="2297695"/>
            <a:ext cx="6803294" cy="2767600"/>
          </a:xfrm>
        </p:spPr>
        <p:txBody>
          <a:bodyPr anchor="ctr"/>
          <a:lstStyle>
            <a:lvl1pPr marL="0" indent="0" algn="ctr">
              <a:buNone/>
              <a:defRPr sz="45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47236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2/26/2021</a:t>
            </a:fld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56875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Second Option">
    <p:bg bwMode="grayWhite">
      <p:bgPr>
        <a:gradFill flip="none" rotWithShape="1">
          <a:gsLst>
            <a:gs pos="0">
              <a:schemeClr val="tx2">
                <a:lumMod val="50000"/>
              </a:schemeClr>
            </a:gs>
            <a:gs pos="34000">
              <a:schemeClr val="tx2"/>
            </a:gs>
            <a:gs pos="66000">
              <a:schemeClr val="tx2">
                <a:lumMod val="75000"/>
              </a:schemeClr>
            </a:gs>
            <a:gs pos="97000">
              <a:schemeClr val="tx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-Shape 9">
            <a:extLst>
              <a:ext uri="{FF2B5EF4-FFF2-40B4-BE49-F238E27FC236}">
                <a16:creationId xmlns:a16="http://schemas.microsoft.com/office/drawing/2014/main" id="{13412040-642F-40C5-8AB5-C0E8D41B481B}"/>
              </a:ext>
            </a:extLst>
          </p:cNvPr>
          <p:cNvSpPr/>
          <p:nvPr userDrawn="1"/>
        </p:nvSpPr>
        <p:spPr>
          <a:xfrm flipV="1">
            <a:off x="652568" y="709300"/>
            <a:ext cx="2079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9" name="Rectangle 8" title="Side bar">
            <a:extLst>
              <a:ext uri="{FF2B5EF4-FFF2-40B4-BE49-F238E27FC236}">
                <a16:creationId xmlns:a16="http://schemas.microsoft.com/office/drawing/2014/main" id="{BADD331D-DA8D-4D47-A2BB-F4875FDB16A4}"/>
              </a:ext>
            </a:extLst>
          </p:cNvPr>
          <p:cNvSpPr/>
          <p:nvPr userDrawn="1"/>
        </p:nvSpPr>
        <p:spPr>
          <a:xfrm rot="5400000">
            <a:off x="4267176" y="1981175"/>
            <a:ext cx="609651" cy="914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48484" y="1151799"/>
            <a:ext cx="7128364" cy="3007447"/>
          </a:xfrm>
        </p:spPr>
        <p:txBody>
          <a:bodyPr anchor="ctr" anchorCtr="0">
            <a:noAutofit/>
          </a:bodyPr>
          <a:lstStyle>
            <a:lvl1pPr algn="ctr">
              <a:defRPr sz="4950" cap="none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8484" y="4897056"/>
            <a:ext cx="7128364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725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2/26/2021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2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68D376A1-CC76-4C90-B2CF-F89EA13E7942}"/>
              </a:ext>
            </a:extLst>
          </p:cNvPr>
          <p:cNvSpPr/>
          <p:nvPr userDrawn="1"/>
        </p:nvSpPr>
        <p:spPr>
          <a:xfrm rot="10800000" flipV="1">
            <a:off x="6412433" y="1820273"/>
            <a:ext cx="2079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564645" y="609652"/>
            <a:ext cx="2364232" cy="3007448"/>
          </a:xfrm>
          <a:prstGeom prst="corner">
            <a:avLst>
              <a:gd name="adj1" fmla="val 6089"/>
              <a:gd name="adj2" fmla="val 6769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6214739" y="1685653"/>
            <a:ext cx="2364232" cy="3007448"/>
          </a:xfrm>
          <a:prstGeom prst="corner">
            <a:avLst>
              <a:gd name="adj1" fmla="val 6089"/>
              <a:gd name="adj2" fmla="val 6442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27880331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700" y="685800"/>
            <a:ext cx="7200900" cy="720213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484674"/>
            <a:ext cx="7200900" cy="438272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2/26/2021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BEFB83C-E1EC-41AC-BFF6-9D094E2D43C6}"/>
              </a:ext>
            </a:extLst>
          </p:cNvPr>
          <p:cNvCxnSpPr/>
          <p:nvPr userDrawn="1"/>
        </p:nvCxnSpPr>
        <p:spPr>
          <a:xfrm>
            <a:off x="1098756" y="1445344"/>
            <a:ext cx="7101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3590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 and Picture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4936292" y="404614"/>
            <a:ext cx="3893382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222C1B9-FA56-4CEA-AD98-25A595D942F8}"/>
              </a:ext>
            </a:extLst>
          </p:cNvPr>
          <p:cNvSpPr/>
          <p:nvPr userDrawn="1"/>
        </p:nvSpPr>
        <p:spPr bwMode="white">
          <a:xfrm>
            <a:off x="5280149" y="564425"/>
            <a:ext cx="3267000" cy="4464000"/>
          </a:xfrm>
          <a:prstGeom prst="ellipse">
            <a:avLst/>
          </a:prstGeom>
          <a:noFill/>
          <a:ln w="123825"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Rectangle 7" title="Background Shape"/>
          <p:cNvSpPr/>
          <p:nvPr/>
        </p:nvSpPr>
        <p:spPr>
          <a:xfrm>
            <a:off x="0" y="376"/>
            <a:ext cx="4572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439685" y="400665"/>
            <a:ext cx="3643845" cy="1428136"/>
          </a:xfrm>
        </p:spPr>
        <p:txBody>
          <a:bodyPr anchor="ctr" anchorCtr="0">
            <a:no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9685" y="2113935"/>
            <a:ext cx="3643845" cy="4247186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75"/>
              </a:spcAft>
              <a:buFont typeface="Arial" panose="020B0604020202020204" pitchFamily="34" charset="0"/>
              <a:buChar char="•"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9684" y="6443554"/>
            <a:ext cx="99324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2/26/2021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19034" y="6453386"/>
            <a:ext cx="1964497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40954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518000" y="0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786B981-6A78-425B-97A2-BA24E40DB7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59321" y="670570"/>
            <a:ext cx="3113484" cy="4248000"/>
          </a:xfrm>
          <a:prstGeom prst="ellipse">
            <a:avLst/>
          </a:prstGeom>
          <a:ln w="38100">
            <a:solidFill>
              <a:schemeClr val="bg2"/>
            </a:solidFill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Content Placeholder 15">
            <a:extLst>
              <a:ext uri="{FF2B5EF4-FFF2-40B4-BE49-F238E27FC236}">
                <a16:creationId xmlns:a16="http://schemas.microsoft.com/office/drawing/2014/main" id="{A21C7D74-31FD-4638-819B-6F7351A1770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060472" y="5188236"/>
            <a:ext cx="3643844" cy="1126906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 marL="0" indent="0" algn="ctr">
              <a:buNone/>
              <a:defRPr sz="1350">
                <a:solidFill>
                  <a:schemeClr val="tx2">
                    <a:lumMod val="50000"/>
                  </a:schemeClr>
                </a:solidFill>
              </a:defRPr>
            </a:lvl1pPr>
            <a:lvl2pPr marL="397764" indent="0" algn="ctr">
              <a:buNone/>
              <a:defRPr sz="1350">
                <a:solidFill>
                  <a:schemeClr val="tx2">
                    <a:lumMod val="50000"/>
                  </a:schemeClr>
                </a:solidFill>
              </a:defRPr>
            </a:lvl2pPr>
            <a:lvl3pPr marL="740664" indent="0" algn="ctr"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3pPr>
            <a:lvl4pPr marL="1083564" indent="0" algn="ctr"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4pPr>
            <a:lvl5pPr marL="1426464" indent="0" algn="ctr">
              <a:buNone/>
              <a:defRPr sz="105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387697" y="335052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3" name="L-Shape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3814285" y="330294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392114" y="1476930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5" name="L-Shape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3811328" y="1482004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420496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4936292" y="404614"/>
            <a:ext cx="3893382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Rectangle 7" title="Background Shape"/>
          <p:cNvSpPr/>
          <p:nvPr/>
        </p:nvSpPr>
        <p:spPr>
          <a:xfrm>
            <a:off x="0" y="376"/>
            <a:ext cx="4572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439685" y="400665"/>
            <a:ext cx="3643845" cy="1428136"/>
          </a:xfrm>
        </p:spPr>
        <p:txBody>
          <a:bodyPr anchor="ctr" anchorCtr="0">
            <a:no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9685" y="2113935"/>
            <a:ext cx="3643845" cy="4247186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75"/>
              </a:spcAft>
              <a:buFont typeface="Arial" panose="020B0604020202020204" pitchFamily="34" charset="0"/>
              <a:buChar char="•"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9684" y="6443554"/>
            <a:ext cx="99324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2/26/2021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19034" y="6453386"/>
            <a:ext cx="1964497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40954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518000" y="0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387697" y="335052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3" name="L-Shape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3814285" y="330294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392114" y="1476930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5" name="L-Shape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3811328" y="1482004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ED439475-E625-4449-B42E-8F291D64A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1521" y="518477"/>
            <a:ext cx="3682796" cy="5759777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lang="en-US" sz="135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lang="en-US" sz="135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lang="en-US" sz="12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lang="en-US" sz="12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lang="en-US" sz="105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marL="0" lvl="0" indent="0" algn="ctr">
              <a:buNone/>
            </a:pPr>
            <a:r>
              <a:rPr lang="en-US" noProof="0"/>
              <a:t>Click to edit Master text styles</a:t>
            </a:r>
          </a:p>
          <a:p>
            <a:pPr marL="0" lvl="1" indent="0" algn="ctr">
              <a:buNone/>
            </a:pPr>
            <a:r>
              <a:rPr lang="en-US" noProof="0"/>
              <a:t>Second level</a:t>
            </a:r>
          </a:p>
          <a:p>
            <a:pPr marL="0" lvl="2" indent="0" algn="ctr">
              <a:buNone/>
            </a:pPr>
            <a:r>
              <a:rPr lang="en-US" noProof="0"/>
              <a:t>Third level</a:t>
            </a:r>
          </a:p>
          <a:p>
            <a:pPr marL="0" lvl="3" indent="0" algn="ctr">
              <a:buNone/>
            </a:pPr>
            <a:r>
              <a:rPr lang="en-US" noProof="0"/>
              <a:t>Fourth level</a:t>
            </a:r>
          </a:p>
          <a:p>
            <a:pPr marL="0" lvl="4" indent="0" algn="ctr">
              <a:buNone/>
            </a:pPr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8220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, TItl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-1" y="376"/>
            <a:ext cx="4676174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430D42-50DC-4502-A3E8-251FE7F0809D}"/>
              </a:ext>
            </a:extLst>
          </p:cNvPr>
          <p:cNvSpPr/>
          <p:nvPr userDrawn="1"/>
        </p:nvSpPr>
        <p:spPr>
          <a:xfrm>
            <a:off x="380695" y="5289755"/>
            <a:ext cx="3952537" cy="1012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accent3"/>
              </a:solidFill>
            </a:endParaRPr>
          </a:p>
        </p:txBody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380695" y="409289"/>
            <a:ext cx="3952537" cy="4732985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98082" y="477366"/>
            <a:ext cx="3483000" cy="1341602"/>
          </a:xfrm>
        </p:spPr>
        <p:txBody>
          <a:bodyPr anchor="ctr" anchorCtr="0">
            <a:norm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8083" y="1966453"/>
            <a:ext cx="3483001" cy="4388615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350">
                <a:solidFill>
                  <a:schemeClr val="tx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0693" y="6453386"/>
            <a:ext cx="903429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2/26/2021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52974" y="6453386"/>
            <a:ext cx="1780256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6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676173" y="-376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34329" y="372074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8293830" y="5819528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BDA3A4D-2561-4EEB-8787-E1A6525657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4684" y="668598"/>
            <a:ext cx="3484988" cy="4198373"/>
          </a:xfrm>
          <a:prstGeom prst="snip2DiagRect">
            <a:avLst>
              <a:gd name="adj1" fmla="val 0"/>
              <a:gd name="adj2" fmla="val 10300"/>
            </a:avLst>
          </a:prstGeom>
          <a:ln w="38100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BB32A6B-92AA-4208-9120-FFC166CE75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7706" y="5352418"/>
            <a:ext cx="3861000" cy="900000"/>
          </a:xfrm>
          <a:solidFill>
            <a:schemeClr val="bg2"/>
          </a:solidFill>
          <a:effectLst>
            <a:innerShdw blurRad="114300">
              <a:prstClr val="black">
                <a:alpha val="34000"/>
              </a:prstClr>
            </a:innerShdw>
          </a:effectLst>
        </p:spPr>
        <p:txBody>
          <a:bodyPr anchor="ctr" anchorCtr="0"/>
          <a:lstStyle>
            <a:lvl1pPr marL="0" indent="0" algn="ctr">
              <a:buFont typeface="Arial" panose="020B0604020202020204" pitchFamily="34" charset="0"/>
              <a:buNone/>
              <a:defRPr sz="1350">
                <a:solidFill>
                  <a:schemeClr val="accent3"/>
                </a:solidFill>
              </a:defRPr>
            </a:lvl1pPr>
            <a:lvl2pPr marL="397764" indent="0" algn="ctr">
              <a:buFont typeface="Arial" panose="020B0604020202020204" pitchFamily="34" charset="0"/>
              <a:buNone/>
              <a:defRPr sz="1350">
                <a:solidFill>
                  <a:schemeClr val="accent3"/>
                </a:solidFill>
              </a:defRPr>
            </a:lvl2pPr>
            <a:lvl3pPr marL="740664" indent="0" algn="ctr">
              <a:buFont typeface="Arial" panose="020B0604020202020204" pitchFamily="34" charset="0"/>
              <a:buNone/>
              <a:defRPr sz="1200">
                <a:solidFill>
                  <a:schemeClr val="accent3"/>
                </a:solidFill>
              </a:defRPr>
            </a:lvl3pPr>
            <a:lvl4pPr marL="1083564" indent="0" algn="ctr">
              <a:buFont typeface="Arial" panose="020B0604020202020204" pitchFamily="34" charset="0"/>
              <a:buNone/>
              <a:defRPr sz="1200">
                <a:solidFill>
                  <a:schemeClr val="accent3"/>
                </a:solidFill>
              </a:defRPr>
            </a:lvl4pPr>
            <a:lvl5pPr marL="1426464" indent="0" algn="ctr">
              <a:buFont typeface="Arial" panose="020B0604020202020204" pitchFamily="34" charset="0"/>
              <a:buNone/>
              <a:defRPr sz="105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" name="L-Shape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8265988" y="361499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5149075" y="5819527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5338917" y="1789472"/>
            <a:ext cx="3213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4768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-1" y="376"/>
            <a:ext cx="4676174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380695" y="409286"/>
            <a:ext cx="3952537" cy="5945780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98082" y="477366"/>
            <a:ext cx="3483000" cy="1341602"/>
          </a:xfrm>
        </p:spPr>
        <p:txBody>
          <a:bodyPr anchor="ctr" anchorCtr="0">
            <a:norm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8083" y="1966453"/>
            <a:ext cx="3483001" cy="4388615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350">
                <a:solidFill>
                  <a:schemeClr val="tx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0693" y="6453386"/>
            <a:ext cx="903429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2/26/2021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52974" y="6453386"/>
            <a:ext cx="1780256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6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676173" y="-376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34329" y="372074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8293830" y="5819528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D57F3340-8A42-40F0-BF5B-EEF6E3E88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4686" y="668598"/>
            <a:ext cx="3484988" cy="5383413"/>
          </a:xfrm>
          <a:custGeom>
            <a:avLst/>
            <a:gdLst>
              <a:gd name="connsiteX0" fmla="*/ 0 w 4646651"/>
              <a:gd name="connsiteY0" fmla="*/ 0 h 5383413"/>
              <a:gd name="connsiteX1" fmla="*/ 4168046 w 4646651"/>
              <a:gd name="connsiteY1" fmla="*/ 0 h 5383413"/>
              <a:gd name="connsiteX2" fmla="*/ 4646651 w 4646651"/>
              <a:gd name="connsiteY2" fmla="*/ 478605 h 5383413"/>
              <a:gd name="connsiteX3" fmla="*/ 4646651 w 4646651"/>
              <a:gd name="connsiteY3" fmla="*/ 5383413 h 5383413"/>
              <a:gd name="connsiteX4" fmla="*/ 478605 w 4646651"/>
              <a:gd name="connsiteY4" fmla="*/ 5383413 h 5383413"/>
              <a:gd name="connsiteX5" fmla="*/ 0 w 4646651"/>
              <a:gd name="connsiteY5" fmla="*/ 4904808 h 5383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6651" h="5383413">
                <a:moveTo>
                  <a:pt x="0" y="0"/>
                </a:moveTo>
                <a:lnTo>
                  <a:pt x="4168046" y="0"/>
                </a:lnTo>
                <a:lnTo>
                  <a:pt x="4646651" y="478605"/>
                </a:lnTo>
                <a:lnTo>
                  <a:pt x="4646651" y="5383413"/>
                </a:lnTo>
                <a:lnTo>
                  <a:pt x="478605" y="5383413"/>
                </a:lnTo>
                <a:lnTo>
                  <a:pt x="0" y="4904808"/>
                </a:lnTo>
                <a:close/>
              </a:path>
            </a:pathLst>
          </a:custGeom>
          <a:ln w="57150">
            <a:solidFill>
              <a:schemeClr val="bg1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0" name="L-Shape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8265988" y="361499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5149075" y="5819527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5338917" y="1789472"/>
            <a:ext cx="3213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8562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 bwMode="blackWhite">
      <p:bgPr>
        <a:gradFill flip="none" rotWithShape="1">
          <a:gsLst>
            <a:gs pos="0">
              <a:schemeClr val="bg2">
                <a:lumMod val="50000"/>
              </a:schemeClr>
            </a:gs>
            <a:gs pos="33000">
              <a:schemeClr val="bg2"/>
            </a:gs>
            <a:gs pos="66000">
              <a:schemeClr val="bg2">
                <a:lumMod val="75000"/>
              </a:schemeClr>
            </a:gs>
            <a:gs pos="97000">
              <a:schemeClr val="bg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3769" y="1301363"/>
            <a:ext cx="7209728" cy="2852737"/>
          </a:xfrm>
        </p:spPr>
        <p:txBody>
          <a:bodyPr anchor="b">
            <a:normAutofit/>
          </a:bodyPr>
          <a:lstStyle>
            <a:lvl1pPr algn="r">
              <a:defRPr sz="5400" cap="none"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2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2/26/2021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5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L-Shape 8">
            <a:extLst>
              <a:ext uri="{FF2B5EF4-FFF2-40B4-BE49-F238E27FC236}">
                <a16:creationId xmlns:a16="http://schemas.microsoft.com/office/drawing/2014/main" id="{BF5B4C6D-2825-4690-8D32-39CBF5E0F7E6}"/>
              </a:ext>
            </a:extLst>
          </p:cNvPr>
          <p:cNvSpPr/>
          <p:nvPr userDrawn="1"/>
        </p:nvSpPr>
        <p:spPr>
          <a:xfrm rot="10800000" flipV="1">
            <a:off x="6399245" y="1820275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DFD43940-6D78-4E75-BDB6-8792768BB894}"/>
              </a:ext>
            </a:extLst>
          </p:cNvPr>
          <p:cNvSpPr/>
          <p:nvPr userDrawn="1"/>
        </p:nvSpPr>
        <p:spPr>
          <a:xfrm flipH="1">
            <a:off x="6214740" y="1685655"/>
            <a:ext cx="2364232" cy="4408489"/>
          </a:xfrm>
          <a:prstGeom prst="corner">
            <a:avLst>
              <a:gd name="adj1" fmla="val 5837"/>
              <a:gd name="adj2" fmla="val 6502"/>
            </a:avLst>
          </a:prstGeom>
          <a:solidFill>
            <a:srgbClr val="EFEDE3"/>
          </a:solidFill>
          <a:ln>
            <a:solidFill>
              <a:srgbClr val="EFEDE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11622121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1" y="2286002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3" y="2286002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2/26/2021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39179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Side bar">
            <a:extLst>
              <a:ext uri="{FF2B5EF4-FFF2-40B4-BE49-F238E27FC236}">
                <a16:creationId xmlns:a16="http://schemas.microsoft.com/office/drawing/2014/main" id="{FFA7AFEF-D97A-4A94-A884-7F95E91332B7}"/>
              </a:ext>
            </a:extLst>
          </p:cNvPr>
          <p:cNvSpPr/>
          <p:nvPr userDrawn="1"/>
        </p:nvSpPr>
        <p:spPr>
          <a:xfrm>
            <a:off x="466571" y="0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2/26/2021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4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3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358571" y="376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46171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33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lnSpc>
          <a:spcPct val="94000"/>
        </a:lnSpc>
        <a:spcBef>
          <a:spcPts val="750"/>
        </a:spcBef>
        <a:spcAft>
          <a:spcPts val="150"/>
        </a:spcAft>
        <a:buFont typeface="Arial" panose="020B0604020202020204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6549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9978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3407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5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1640777" indent="-214313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0574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2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24003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7432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05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0861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3888">
          <p15:clr>
            <a:srgbClr val="F26B43"/>
          </p15:clr>
        </p15:guide>
        <p15:guide id="10" pos="527">
          <p15:clr>
            <a:srgbClr val="F26B43"/>
          </p15:clr>
        </p15:guide>
        <p15:guide id="11" pos="48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889FE-7B85-40C7-8441-909223A9B3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8484" y="1592443"/>
            <a:ext cx="7128364" cy="2126159"/>
          </a:xfrm>
        </p:spPr>
        <p:txBody>
          <a:bodyPr>
            <a:spAutoFit/>
          </a:bodyPr>
          <a:lstStyle/>
          <a:p>
            <a:r>
              <a:rPr lang="en-US" dirty="0"/>
              <a:t>Lesson 14:</a:t>
            </a:r>
            <a:br>
              <a:rPr lang="en-US" dirty="0"/>
            </a:br>
            <a:r>
              <a:rPr lang="en-US" dirty="0"/>
              <a:t>Contention Over The Man Born Blind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7DC842-2DF4-46F3-AEC5-E38386DA68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8484" y="4676776"/>
            <a:ext cx="7128364" cy="1288879"/>
          </a:xfrm>
        </p:spPr>
        <p:txBody>
          <a:bodyPr>
            <a:spAutoFit/>
          </a:bodyPr>
          <a:lstStyle/>
          <a:p>
            <a:r>
              <a:rPr lang="en-US" sz="2000" dirty="0"/>
              <a:t>February 24, 2021</a:t>
            </a:r>
          </a:p>
          <a:p>
            <a:endParaRPr lang="en-US" sz="2000" dirty="0"/>
          </a:p>
          <a:p>
            <a:r>
              <a:rPr lang="en-US" sz="3200" dirty="0"/>
              <a:t>John 9:1-41</a:t>
            </a:r>
          </a:p>
        </p:txBody>
      </p:sp>
    </p:spTree>
    <p:extLst>
      <p:ext uri="{BB962C8B-B14F-4D97-AF65-F5344CB8AC3E}">
        <p14:creationId xmlns:p14="http://schemas.microsoft.com/office/powerpoint/2010/main" val="39257185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484674"/>
            <a:ext cx="8296275" cy="5262979"/>
          </a:xfrm>
        </p:spPr>
        <p:txBody>
          <a:bodyPr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tx1"/>
                </a:solidFill>
              </a:rPr>
              <a:t>9:24-34 – THESE RULERS QUESTION THIS YOUNG MAN TRYING TO GET HIM TO REJECT JESUS.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tx1"/>
                </a:solidFill>
              </a:rPr>
              <a:t>9:24-27, </a:t>
            </a:r>
            <a:r>
              <a:rPr lang="en-US" sz="2400" i="1" dirty="0">
                <a:solidFill>
                  <a:schemeClr val="tx1"/>
                </a:solidFill>
              </a:rPr>
              <a:t>“We know that this man is a sinner.”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This man’s reasoning: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i="0" dirty="0">
                <a:solidFill>
                  <a:schemeClr val="tx1"/>
                </a:solidFill>
              </a:rPr>
              <a:t>He simply affirms what he knows. </a:t>
            </a:r>
            <a:r>
              <a:rPr lang="en-US" sz="2400" i="1" dirty="0">
                <a:solidFill>
                  <a:schemeClr val="tx1"/>
                </a:solidFill>
              </a:rPr>
              <a:t>“</a:t>
            </a:r>
            <a:r>
              <a:rPr lang="en-US" sz="2400" b="0" i="1" u="none" strike="noStrike" baseline="0" dirty="0">
                <a:solidFill>
                  <a:srgbClr val="000000"/>
                </a:solidFill>
              </a:rPr>
              <a:t>I know, that, whereas I was blind, now I see.</a:t>
            </a:r>
            <a:r>
              <a:rPr lang="en-US" sz="2400" i="1" dirty="0">
                <a:solidFill>
                  <a:schemeClr val="tx1"/>
                </a:solidFill>
              </a:rPr>
              <a:t>”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Rulers continue to press: </a:t>
            </a:r>
            <a:r>
              <a:rPr lang="en-US" sz="2400" i="1" dirty="0">
                <a:solidFill>
                  <a:schemeClr val="tx1"/>
                </a:solidFill>
              </a:rPr>
              <a:t>“</a:t>
            </a:r>
            <a:r>
              <a:rPr lang="en-US" sz="2400" b="0" i="1" u="none" strike="noStrike" baseline="0" dirty="0">
                <a:solidFill>
                  <a:srgbClr val="000000"/>
                </a:solidFill>
              </a:rPr>
              <a:t>How opened he thine eyes?</a:t>
            </a:r>
            <a:r>
              <a:rPr lang="en-US" sz="2400" i="1" dirty="0">
                <a:solidFill>
                  <a:schemeClr val="tx1"/>
                </a:solidFill>
              </a:rPr>
              <a:t>”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i="0" dirty="0">
                <a:solidFill>
                  <a:schemeClr val="tx1"/>
                </a:solidFill>
              </a:rPr>
              <a:t>The young man tells them, </a:t>
            </a:r>
            <a:r>
              <a:rPr lang="en-US" sz="2400" i="1" dirty="0">
                <a:solidFill>
                  <a:schemeClr val="tx1"/>
                </a:solidFill>
              </a:rPr>
              <a:t>“</a:t>
            </a:r>
            <a:r>
              <a:rPr lang="en-US" sz="2400" b="0" i="1" u="none" strike="noStrike" baseline="0" dirty="0">
                <a:solidFill>
                  <a:srgbClr val="000000"/>
                </a:solidFill>
              </a:rPr>
              <a:t>I told you even now, and ye did not hear; wherefore would ye hear it again? would ye also become his disciples?</a:t>
            </a:r>
            <a:r>
              <a:rPr lang="en-US" sz="2400" i="1" dirty="0">
                <a:solidFill>
                  <a:schemeClr val="tx1"/>
                </a:solidFill>
              </a:rPr>
              <a:t>” </a:t>
            </a:r>
            <a:r>
              <a:rPr lang="en-US" sz="2400" dirty="0">
                <a:solidFill>
                  <a:schemeClr val="tx1"/>
                </a:solidFill>
              </a:rPr>
              <a:t>(cf. John 10:24-25) “Tell us plainly …”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cf. 8:25-28,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“They said therefore unto him, Who art thou? Jesus said unto them, Even that which I have also spoken unto you from the beginning.”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98F95DC-8609-4AC7-A8FB-17F27AECE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04800"/>
            <a:ext cx="7200900" cy="1078500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Contention Over The Man Born Blind John 9:1-41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449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DC324-0619-479F-ADCF-CF5C7BA57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125" y="1501264"/>
            <a:ext cx="8355193" cy="4989956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400" b="1" i="0" u="none" strike="noStrike" baseline="0" dirty="0">
                <a:solidFill>
                  <a:schemeClr val="tx1"/>
                </a:solidFill>
              </a:rPr>
              <a:t>8:25-28</a:t>
            </a:r>
            <a:r>
              <a:rPr lang="en-US" sz="2400" i="0" u="none" strike="noStrike" baseline="0" dirty="0">
                <a:solidFill>
                  <a:schemeClr val="tx1"/>
                </a:solidFill>
              </a:rPr>
              <a:t>, </a:t>
            </a:r>
            <a:r>
              <a:rPr lang="en-US" sz="2400" i="1" dirty="0">
                <a:solidFill>
                  <a:schemeClr val="tx1"/>
                </a:solidFill>
              </a:rPr>
              <a:t>“</a:t>
            </a:r>
            <a:r>
              <a:rPr lang="en-US" sz="2400" i="1" u="none" strike="noStrike" baseline="0" dirty="0">
                <a:solidFill>
                  <a:schemeClr val="tx1"/>
                </a:solidFill>
              </a:rPr>
              <a:t>They said therefore unto him, Who art thou? Jesus said unto them, Even that which I have also spoken unto you from the beginning.”</a:t>
            </a:r>
          </a:p>
          <a:p>
            <a:pPr marL="0" indent="0">
              <a:buNone/>
            </a:pPr>
            <a:r>
              <a:rPr lang="en-US" sz="2400" b="1" i="0" u="none" strike="noStrike" baseline="0" dirty="0">
                <a:solidFill>
                  <a:schemeClr val="tx1"/>
                </a:solidFill>
              </a:rPr>
              <a:t>Jesus had repeatedly told them He was the Christ, the Son of God!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 Samaritan woman said to Jesus, </a:t>
            </a:r>
            <a:r>
              <a:rPr lang="en-US" sz="2400" i="1" dirty="0">
                <a:solidFill>
                  <a:schemeClr val="tx1"/>
                </a:solidFill>
              </a:rPr>
              <a:t>“I know that Messiah cometh (he that is called Christ): when he is come, he will declare unto us all things.” </a:t>
            </a:r>
            <a:r>
              <a:rPr lang="en-US" sz="2400" dirty="0">
                <a:solidFill>
                  <a:schemeClr val="tx1"/>
                </a:solidFill>
              </a:rPr>
              <a:t>Then Jesus said to her, </a:t>
            </a:r>
            <a:r>
              <a:rPr lang="en-US" sz="2400" i="1" dirty="0">
                <a:solidFill>
                  <a:schemeClr val="tx1"/>
                </a:solidFill>
              </a:rPr>
              <a:t>“I that speak unto thee am (he)”</a:t>
            </a:r>
            <a:r>
              <a:rPr lang="en-US" sz="2400" dirty="0">
                <a:solidFill>
                  <a:schemeClr val="tx1"/>
                </a:solidFill>
              </a:rPr>
              <a:t> (John 4:25-26).</a:t>
            </a:r>
          </a:p>
          <a:p>
            <a:r>
              <a:rPr lang="en-US" sz="2400" dirty="0">
                <a:solidFill>
                  <a:schemeClr val="tx1"/>
                </a:solidFill>
              </a:rPr>
              <a:t>After healing a man who had been lame for thirty-eight years, Jesus claimed, </a:t>
            </a:r>
            <a:r>
              <a:rPr lang="en-US" sz="2400" i="1" dirty="0">
                <a:solidFill>
                  <a:schemeClr val="tx1"/>
                </a:solidFill>
              </a:rPr>
              <a:t>“My Father worketh even until now, and I work”</a:t>
            </a:r>
            <a:r>
              <a:rPr lang="en-US" sz="2400" dirty="0">
                <a:solidFill>
                  <a:schemeClr val="tx1"/>
                </a:solidFill>
              </a:rPr>
              <a:t> (John 5:17). The Jews understood His claim and </a:t>
            </a:r>
            <a:r>
              <a:rPr lang="en-US" sz="2400" i="1" dirty="0">
                <a:solidFill>
                  <a:schemeClr val="tx1"/>
                </a:solidFill>
              </a:rPr>
              <a:t>“sought the more to kill him”</a:t>
            </a:r>
            <a:r>
              <a:rPr lang="en-US" sz="2400" dirty="0">
                <a:solidFill>
                  <a:schemeClr val="tx1"/>
                </a:solidFill>
              </a:rPr>
              <a:t> (John 5:18).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8F94F63-FE97-45FC-A33F-75BF0AA9D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324466"/>
            <a:ext cx="7200900" cy="914096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“I Am the light of the world”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  <a:latin typeface="+mn-lt"/>
              </a:rPr>
              <a:t>John 8:12-30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1786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DC324-0619-479F-ADCF-CF5C7BA57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125" y="1501264"/>
            <a:ext cx="8402327" cy="3473130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400" b="1" i="0" u="none" strike="noStrike" baseline="0" dirty="0">
                <a:solidFill>
                  <a:schemeClr val="tx1"/>
                </a:solidFill>
              </a:rPr>
              <a:t>8:25-28</a:t>
            </a:r>
            <a:r>
              <a:rPr lang="en-US" sz="2400" i="0" u="none" strike="noStrike" baseline="0" dirty="0">
                <a:solidFill>
                  <a:schemeClr val="tx1"/>
                </a:solidFill>
              </a:rPr>
              <a:t> – </a:t>
            </a:r>
            <a:r>
              <a:rPr lang="en-US" sz="2400" b="1" i="0" u="none" strike="noStrike" baseline="0" dirty="0">
                <a:solidFill>
                  <a:schemeClr val="tx1"/>
                </a:solidFill>
              </a:rPr>
              <a:t>Jesus had repeatedly told them He was the Christ, the Son of God.</a:t>
            </a:r>
          </a:p>
          <a:p>
            <a:r>
              <a:rPr lang="en-US" sz="2400" dirty="0">
                <a:solidFill>
                  <a:schemeClr val="tx1"/>
                </a:solidFill>
              </a:rPr>
              <a:t>Jesus claimed that He was not of this world and then said, </a:t>
            </a:r>
            <a:r>
              <a:rPr lang="en-US" sz="2400" i="1" dirty="0">
                <a:solidFill>
                  <a:schemeClr val="tx1"/>
                </a:solidFill>
              </a:rPr>
              <a:t>“for except ye believe that I am (he), ye shall die in your sins”</a:t>
            </a:r>
            <a:r>
              <a:rPr lang="en-US" sz="2400" dirty="0">
                <a:solidFill>
                  <a:schemeClr val="tx1"/>
                </a:solidFill>
              </a:rPr>
              <a:t> (John 8:23-24).</a:t>
            </a:r>
          </a:p>
          <a:p>
            <a:r>
              <a:rPr lang="en-US" sz="2400" dirty="0">
                <a:solidFill>
                  <a:schemeClr val="tx1"/>
                </a:solidFill>
              </a:rPr>
              <a:t>In that same discourse, </a:t>
            </a:r>
            <a:r>
              <a:rPr lang="en-US" sz="2400" i="1" dirty="0">
                <a:solidFill>
                  <a:schemeClr val="tx1"/>
                </a:solidFill>
              </a:rPr>
              <a:t>“Jesus said unto them, Verily, verily, I say unto you, Before Abraham was born, I am.” </a:t>
            </a:r>
            <a:r>
              <a:rPr lang="en-US" sz="2400" dirty="0">
                <a:solidFill>
                  <a:schemeClr val="tx1"/>
                </a:solidFill>
              </a:rPr>
              <a:t>Once again, </a:t>
            </a:r>
            <a:r>
              <a:rPr lang="en-US" sz="2400" i="1" dirty="0">
                <a:solidFill>
                  <a:schemeClr val="tx1"/>
                </a:solidFill>
              </a:rPr>
              <a:t>“They took up stones therefore to cast at him …”</a:t>
            </a:r>
            <a:r>
              <a:rPr lang="en-US" sz="2400" dirty="0">
                <a:solidFill>
                  <a:schemeClr val="tx1"/>
                </a:solidFill>
              </a:rPr>
              <a:t> (John 8:58-59).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E1187F1-8BDD-426B-A947-1573049D5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324466"/>
            <a:ext cx="7200900" cy="914096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“I Am the light of the world”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  <a:latin typeface="+mn-lt"/>
              </a:rPr>
              <a:t>John 8:12-30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3618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DC324-0619-479F-ADCF-CF5C7BA57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126" y="1501264"/>
            <a:ext cx="8421180" cy="3948517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400" b="1" i="0" u="none" strike="noStrike" baseline="0" dirty="0">
                <a:solidFill>
                  <a:schemeClr val="tx1"/>
                </a:solidFill>
              </a:rPr>
              <a:t>8:25-28 – Jesus had repeatedly told them He was the Christ, the Son of God.</a:t>
            </a:r>
          </a:p>
          <a:p>
            <a:r>
              <a:rPr lang="en-US" sz="2400" dirty="0">
                <a:solidFill>
                  <a:schemeClr val="tx1"/>
                </a:solidFill>
              </a:rPr>
              <a:t>John 10:24-25, </a:t>
            </a:r>
            <a:r>
              <a:rPr lang="en-US" sz="2400" i="1" dirty="0">
                <a:solidFill>
                  <a:schemeClr val="tx1"/>
                </a:solidFill>
              </a:rPr>
              <a:t>“The Jews therefore came round about him, and said unto him, How long dost thou hold us in suspense? If thou art the Christ, tell us plainly. Jesus answered them, I told you, and ye believe not: the works that I do in my Father’s name, these bear witness of me.”</a:t>
            </a:r>
          </a:p>
          <a:p>
            <a:r>
              <a:rPr lang="en-US" sz="2400" dirty="0">
                <a:solidFill>
                  <a:schemeClr val="tx1"/>
                </a:solidFill>
              </a:rPr>
              <a:t>John 10:30-31 – Jesus claimed, </a:t>
            </a:r>
            <a:r>
              <a:rPr lang="en-US" sz="2400" i="1" dirty="0">
                <a:solidFill>
                  <a:schemeClr val="tx1"/>
                </a:solidFill>
              </a:rPr>
              <a:t>“I and the Father are one” </a:t>
            </a:r>
            <a:r>
              <a:rPr lang="en-US" sz="2400" dirty="0">
                <a:solidFill>
                  <a:schemeClr val="tx1"/>
                </a:solidFill>
              </a:rPr>
              <a:t>and, </a:t>
            </a:r>
            <a:r>
              <a:rPr lang="en-US" sz="2400" i="1" dirty="0">
                <a:solidFill>
                  <a:schemeClr val="tx1"/>
                </a:solidFill>
              </a:rPr>
              <a:t>“The Jews took up stones again to stone him”</a:t>
            </a:r>
          </a:p>
          <a:p>
            <a:r>
              <a:rPr lang="en-US" sz="2400" dirty="0">
                <a:solidFill>
                  <a:schemeClr val="tx1"/>
                </a:solidFill>
              </a:rPr>
              <a:t>In John 10:36, Jesus said, </a:t>
            </a:r>
            <a:r>
              <a:rPr lang="en-US" sz="2400" i="1" dirty="0">
                <a:solidFill>
                  <a:schemeClr val="tx1"/>
                </a:solidFill>
              </a:rPr>
              <a:t>“I am the son of God.”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99A4560-B35A-40C7-AD8D-6882382D9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324466"/>
            <a:ext cx="7200900" cy="914096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“I Am the light of the world”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  <a:latin typeface="+mn-lt"/>
              </a:rPr>
              <a:t>John 8:12-30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0344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DC324-0619-479F-ADCF-CF5C7BA57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126" y="1501264"/>
            <a:ext cx="8374046" cy="4167423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400" b="1" i="0" u="none" strike="noStrike" baseline="0" dirty="0">
                <a:solidFill>
                  <a:schemeClr val="tx1"/>
                </a:solidFill>
              </a:rPr>
              <a:t>8:25-28 – Jesus had repeatedly told them He was the Christ, the Son of God.</a:t>
            </a:r>
          </a:p>
          <a:p>
            <a:r>
              <a:rPr lang="en-US" sz="2400" dirty="0">
                <a:solidFill>
                  <a:schemeClr val="tx1"/>
                </a:solidFill>
              </a:rPr>
              <a:t>He later said, </a:t>
            </a:r>
            <a:r>
              <a:rPr lang="en-US" sz="2400" i="1" dirty="0">
                <a:solidFill>
                  <a:schemeClr val="tx1"/>
                </a:solidFill>
              </a:rPr>
              <a:t>“If ye had known me, ye would have known my Father also: from henceforth ye know him, and have seen him. Philip saith unto him, Lord, show us the Father, and it sufficeth us. Jesus saith unto him, Have I been so long time with you, and dost thou not know me, Philip? he that hath seen me hath seen the Father; how sayest thou, Show us the Father?”</a:t>
            </a:r>
            <a:r>
              <a:rPr lang="en-US" sz="2400" dirty="0">
                <a:solidFill>
                  <a:schemeClr val="tx1"/>
                </a:solidFill>
              </a:rPr>
              <a:t> (John 14:7-9).</a:t>
            </a:r>
          </a:p>
          <a:p>
            <a:r>
              <a:rPr lang="en-US" sz="2400" b="1" u="none" strike="noStrike" baseline="0" dirty="0">
                <a:solidFill>
                  <a:schemeClr val="tx1"/>
                </a:solidFill>
              </a:rPr>
              <a:t>John 8:27</a:t>
            </a:r>
            <a:r>
              <a:rPr lang="en-US" sz="2400" u="none" strike="noStrike" baseline="0" dirty="0">
                <a:solidFill>
                  <a:schemeClr val="tx1"/>
                </a:solidFill>
              </a:rPr>
              <a:t>, </a:t>
            </a:r>
            <a:r>
              <a:rPr lang="en-US" sz="2400" i="1" u="none" strike="noStrike" baseline="0" dirty="0">
                <a:solidFill>
                  <a:schemeClr val="tx1"/>
                </a:solidFill>
              </a:rPr>
              <a:t>“</a:t>
            </a:r>
            <a:r>
              <a:rPr lang="en-US" sz="2400" b="1" i="1" u="none" strike="noStrike" baseline="0" dirty="0">
                <a:solidFill>
                  <a:schemeClr val="tx1"/>
                </a:solidFill>
              </a:rPr>
              <a:t>They perceived not that he spake to them of the Father</a:t>
            </a:r>
            <a:r>
              <a:rPr lang="en-US" sz="2400" i="1" u="none" strike="noStrike" baseline="0" dirty="0">
                <a:solidFill>
                  <a:schemeClr val="tx1"/>
                </a:solidFill>
              </a:rPr>
              <a:t>.”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A7269BD-1B4A-4F38-8F07-42F4904F7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324466"/>
            <a:ext cx="7200900" cy="914096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“I Am the light of the world”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  <a:latin typeface="+mn-lt"/>
              </a:rPr>
              <a:t>John 8:12-30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0283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303" y="1484674"/>
            <a:ext cx="8341347" cy="5327292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9:28-29 – They “reviled him…”</a:t>
            </a:r>
          </a:p>
          <a:p>
            <a:r>
              <a:rPr lang="en-US" sz="2400" dirty="0">
                <a:solidFill>
                  <a:schemeClr val="tx1"/>
                </a:solidFill>
              </a:rPr>
              <a:t>“to speak in a highly insulting manner – ‘to slander, to insult strongly, slander’” </a:t>
            </a:r>
            <a:r>
              <a:rPr lang="en-US" dirty="0">
                <a:solidFill>
                  <a:schemeClr val="tx1"/>
                </a:solidFill>
              </a:rPr>
              <a:t>(Greek-English Lexicon Based on Semantic Domain)</a:t>
            </a:r>
          </a:p>
          <a:p>
            <a:r>
              <a:rPr lang="en-US" sz="2400" i="1" dirty="0">
                <a:solidFill>
                  <a:schemeClr val="tx1"/>
                </a:solidFill>
              </a:rPr>
              <a:t>“Thou art </a:t>
            </a:r>
            <a:r>
              <a:rPr lang="en-US" sz="2400" b="1" i="1" u="sng" dirty="0">
                <a:solidFill>
                  <a:schemeClr val="tx1"/>
                </a:solidFill>
              </a:rPr>
              <a:t>his</a:t>
            </a:r>
            <a:r>
              <a:rPr lang="en-US" sz="2400" i="1" dirty="0">
                <a:solidFill>
                  <a:schemeClr val="tx1"/>
                </a:solidFill>
              </a:rPr>
              <a:t> disciple; but we are </a:t>
            </a:r>
            <a:r>
              <a:rPr lang="en-US" sz="2400" b="1" i="1" u="sng" dirty="0">
                <a:solidFill>
                  <a:schemeClr val="tx1"/>
                </a:solidFill>
              </a:rPr>
              <a:t>disciples of Moses</a:t>
            </a:r>
            <a:r>
              <a:rPr lang="en-US" sz="2400" i="1" dirty="0">
                <a:solidFill>
                  <a:schemeClr val="tx1"/>
                </a:solidFill>
              </a:rPr>
              <a:t>. We know that God hath spoken unto Moses: but as for this man, </a:t>
            </a:r>
            <a:r>
              <a:rPr lang="en-US" sz="2400" b="1" i="1" u="sng" dirty="0">
                <a:solidFill>
                  <a:schemeClr val="tx1"/>
                </a:solidFill>
              </a:rPr>
              <a:t>we know not whence he is</a:t>
            </a:r>
            <a:r>
              <a:rPr lang="en-US" sz="2400" i="1" dirty="0">
                <a:solidFill>
                  <a:schemeClr val="tx1"/>
                </a:solidFill>
              </a:rPr>
              <a:t>.” </a:t>
            </a:r>
            <a:r>
              <a:rPr lang="en-US" sz="2400" dirty="0">
                <a:solidFill>
                  <a:schemeClr val="tx1"/>
                </a:solidFill>
              </a:rPr>
              <a:t>(cf. 7:27; 8:14; and 19:9).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Asked and answered.</a:t>
            </a:r>
            <a:r>
              <a:rPr lang="en-US" sz="2400" i="0" dirty="0">
                <a:solidFill>
                  <a:schemeClr val="tx1"/>
                </a:solidFill>
              </a:rPr>
              <a:t> (7:16, 41; 8:14)</a:t>
            </a:r>
          </a:p>
          <a:p>
            <a:r>
              <a:rPr lang="en-US" sz="2400" dirty="0">
                <a:solidFill>
                  <a:schemeClr val="tx1"/>
                </a:solidFill>
              </a:rPr>
              <a:t>John 9:30-31, </a:t>
            </a:r>
            <a:r>
              <a:rPr lang="en-US" sz="2400" i="1" dirty="0">
                <a:solidFill>
                  <a:schemeClr val="tx1"/>
                </a:solidFill>
              </a:rPr>
              <a:t>“The man answered and said unto them, </a:t>
            </a:r>
            <a:r>
              <a:rPr lang="en-US" sz="2400" b="1" i="1" dirty="0">
                <a:solidFill>
                  <a:schemeClr val="tx1"/>
                </a:solidFill>
              </a:rPr>
              <a:t>Why, herein is the marvel, that ye know not whence he is, and (yet) he opened mine eyes. </a:t>
            </a:r>
            <a:r>
              <a:rPr lang="en-US" sz="2400" i="1" dirty="0">
                <a:solidFill>
                  <a:schemeClr val="tx1"/>
                </a:solidFill>
              </a:rPr>
              <a:t>We know that God heareth not sinners: but if any man be a worshipper of God, and do his will, him he heareth.”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2E38F8E-EFB0-4781-B345-B96E94E51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04800"/>
            <a:ext cx="7200900" cy="1078500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Contention Over The Man Born Blind John 9:1-41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7087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630186-ABD3-4E91-A2BC-095E7B5F36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8700" y="1671630"/>
            <a:ext cx="3332988" cy="1631216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solidFill>
                  <a:schemeClr val="tx1"/>
                </a:solidFill>
              </a:rPr>
              <a:t>Jew’s reasoning: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9:16, 24-27</a:t>
            </a:r>
          </a:p>
          <a:p>
            <a:pPr>
              <a:lnSpc>
                <a:spcPct val="100000"/>
              </a:lnSpc>
            </a:pPr>
            <a:r>
              <a:rPr lang="en-US" sz="2000" i="1" dirty="0">
                <a:solidFill>
                  <a:schemeClr val="tx1"/>
                </a:solidFill>
              </a:rPr>
              <a:t>“This man is not from God.”</a:t>
            </a:r>
          </a:p>
          <a:p>
            <a:pPr>
              <a:lnSpc>
                <a:spcPct val="100000"/>
              </a:lnSpc>
            </a:pPr>
            <a:r>
              <a:rPr lang="en-US" sz="2000" i="1" dirty="0">
                <a:solidFill>
                  <a:schemeClr val="tx1"/>
                </a:solidFill>
              </a:rPr>
              <a:t>“We know that this man is a sinner”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84954A-CA79-4511-95EC-F9C3CA8563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8700" y="3305211"/>
            <a:ext cx="3332988" cy="2010807"/>
          </a:xfrm>
        </p:spPr>
        <p:txBody>
          <a:bodyPr>
            <a:spAutoFit/>
          </a:bodyPr>
          <a:lstStyle/>
          <a:p>
            <a:pPr marL="457200" indent="-457200">
              <a:lnSpc>
                <a:spcPct val="100000"/>
              </a:lnSpc>
              <a:buFont typeface="+mj-lt"/>
              <a:buAutoNum type="arabicParenR"/>
            </a:pPr>
            <a:r>
              <a:rPr lang="en-US" sz="1800" dirty="0">
                <a:solidFill>
                  <a:schemeClr val="tx1"/>
                </a:solidFill>
              </a:rPr>
              <a:t>The Law forbade work on the Sabbath; 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arenR"/>
            </a:pPr>
            <a:r>
              <a:rPr lang="en-US" sz="1800" dirty="0">
                <a:solidFill>
                  <a:schemeClr val="tx1"/>
                </a:solidFill>
              </a:rPr>
              <a:t>Jesus had healed on the Sabbath; 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arenR"/>
            </a:pPr>
            <a:r>
              <a:rPr lang="en-US" sz="1800" dirty="0">
                <a:solidFill>
                  <a:schemeClr val="tx1"/>
                </a:solidFill>
              </a:rPr>
              <a:t> Therefore, Jesus was a sinner.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269DA-F0EE-4480-BFE7-DB0E022AFA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896612" y="1707987"/>
            <a:ext cx="3332988" cy="1323439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solidFill>
                  <a:schemeClr val="tx1"/>
                </a:solidFill>
              </a:rPr>
              <a:t>Blind man’s reasoning: 9:17, 28-34</a:t>
            </a:r>
          </a:p>
          <a:p>
            <a:pPr>
              <a:lnSpc>
                <a:spcPct val="100000"/>
              </a:lnSpc>
            </a:pPr>
            <a:r>
              <a:rPr lang="en-US" sz="2000" i="1" dirty="0">
                <a:solidFill>
                  <a:schemeClr val="tx1"/>
                </a:solidFill>
              </a:rPr>
              <a:t> “He is a prophet.”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chemeClr val="tx1"/>
                </a:solidFill>
              </a:rPr>
              <a:t> … reviled by the Jews.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39DAD0-A95C-47DB-A086-0E9106E710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572000" y="3302846"/>
            <a:ext cx="3444435" cy="2010807"/>
          </a:xfrm>
        </p:spPr>
        <p:txBody>
          <a:bodyPr>
            <a:spAutoFit/>
          </a:bodyPr>
          <a:lstStyle/>
          <a:p>
            <a:pPr marL="342900" indent="-342900">
              <a:lnSpc>
                <a:spcPct val="100000"/>
              </a:lnSpc>
              <a:buFont typeface="+mj-lt"/>
              <a:buAutoNum type="arabicParenR"/>
            </a:pPr>
            <a:r>
              <a:rPr lang="en-US" dirty="0">
                <a:solidFill>
                  <a:schemeClr val="tx1"/>
                </a:solidFill>
              </a:rPr>
              <a:t>God heareth not sinners. (9:31)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arenR"/>
            </a:pPr>
            <a:r>
              <a:rPr lang="en-US" dirty="0">
                <a:solidFill>
                  <a:schemeClr val="tx1"/>
                </a:solidFill>
              </a:rPr>
              <a:t>This man opened my eyes. (9:25)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arenR"/>
            </a:pPr>
            <a:r>
              <a:rPr lang="en-US" dirty="0">
                <a:solidFill>
                  <a:schemeClr val="tx1"/>
                </a:solidFill>
              </a:rPr>
              <a:t>If he were not of God, he could do nothing. (9:33)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D4A35F-1D18-4ECF-8F56-D5A027925D21}"/>
              </a:ext>
            </a:extLst>
          </p:cNvPr>
          <p:cNvSpPr txBox="1"/>
          <p:nvPr/>
        </p:nvSpPr>
        <p:spPr>
          <a:xfrm>
            <a:off x="605230" y="5449610"/>
            <a:ext cx="75866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John 9:32, </a:t>
            </a:r>
            <a:r>
              <a:rPr lang="en-US" sz="2000" i="1" dirty="0"/>
              <a:t>“Since the world began it was never heard that any one opened the eyes of a man born blind.”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6DD97BA-2A64-4942-9D03-34DE30B0F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04800"/>
            <a:ext cx="7200900" cy="1078500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Contention Over The Man Born Blind John 9:1-41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810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750" y="1484674"/>
            <a:ext cx="8203873" cy="2559932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HOW WAS THE BLIND MAN MADE TO SEE? John 9:6-12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9:10-12 – The purpose of this miracle had been served.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This was a sign that effectively convinced the neighbors that Jesus had supernatural powers. (cf. Acts 2:22;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2:11; John 3:1-2; John 20:30-31)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 neighbors ask, </a:t>
            </a:r>
            <a:r>
              <a:rPr lang="en-US" sz="2400" i="1" dirty="0">
                <a:solidFill>
                  <a:schemeClr val="tx1"/>
                </a:solidFill>
              </a:rPr>
              <a:t>“Where is he?”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48188D3-B047-41EB-A253-E8B82B127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04800"/>
            <a:ext cx="7200900" cy="1078500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Contention Over The Man Born Blind John 9:1-41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947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1484674"/>
            <a:ext cx="7915276" cy="3202928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John 9:13-41 – In this portion of the text , the Jews condemn Jesus because he has healed a man born blind.</a:t>
            </a:r>
          </a:p>
          <a:p>
            <a:r>
              <a:rPr lang="en-US" sz="2400" b="1" dirty="0">
                <a:solidFill>
                  <a:schemeClr val="tx1"/>
                </a:solidFill>
              </a:rPr>
              <a:t>Brought him to the Pharisees.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They were considered by the populace to be the authorities in matters of legal observance and religious orthodoxy</a:t>
            </a:r>
            <a:r>
              <a:rPr lang="en-US" sz="2400" i="0" dirty="0">
                <a:solidFill>
                  <a:schemeClr val="tx1"/>
                </a:solidFill>
              </a:rPr>
              <a:t> (cf. John 7:47-48).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 Jews try to intimidate the man who was healed.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0E12CD9-0CF0-4704-BCFF-9B688628E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04800"/>
            <a:ext cx="7200900" cy="1078500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Contention Over The Man Born Blind John 9:1-41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604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1484674"/>
            <a:ext cx="7915276" cy="4944815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A DIVISION BEGINS TO ARISE ABOUT HOW A SINNER CAN DO SUCH MIRACLES. John 9:13-34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9:13-16 – </a:t>
            </a:r>
            <a:r>
              <a:rPr lang="en-US" sz="2400" b="1" dirty="0">
                <a:solidFill>
                  <a:schemeClr val="tx1"/>
                </a:solidFill>
              </a:rPr>
              <a:t>This healing was on the sabbath.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The Pharisees continue to condemn Jesus because the healing was </a:t>
            </a:r>
            <a:r>
              <a:rPr lang="en-US" sz="2400" b="1" u="sng" dirty="0">
                <a:solidFill>
                  <a:schemeClr val="tx1"/>
                </a:solidFill>
              </a:rPr>
              <a:t>done on the Sabbath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implying that he had broken the law of Moses.</a:t>
            </a:r>
          </a:p>
          <a:p>
            <a:r>
              <a:rPr lang="en-US" sz="2000" dirty="0">
                <a:solidFill>
                  <a:schemeClr val="tx1"/>
                </a:solidFill>
              </a:rPr>
              <a:t>This is only one of seven instances where Christ affected cures on the Sabbath day (Matthew 12:9; Mark 1:21, 29; Luke 13:14; 14:1; John 5:10).</a:t>
            </a:r>
          </a:p>
          <a:p>
            <a:r>
              <a:rPr lang="en-US" sz="2000" dirty="0">
                <a:solidFill>
                  <a:schemeClr val="tx1"/>
                </a:solidFill>
              </a:rPr>
              <a:t>“The making of clay with spittle was clearly an infringement of the Pharisee’s Sabbath regulations as related in the Mishnah </a:t>
            </a:r>
            <a:r>
              <a:rPr lang="en-US" sz="2000" i="1" dirty="0">
                <a:solidFill>
                  <a:schemeClr val="tx1"/>
                </a:solidFill>
              </a:rPr>
              <a:t>(</a:t>
            </a:r>
            <a:r>
              <a:rPr lang="en-US" sz="2000" i="1" dirty="0" err="1">
                <a:solidFill>
                  <a:schemeClr val="tx1"/>
                </a:solidFill>
              </a:rPr>
              <a:t>Shabbath</a:t>
            </a:r>
            <a:r>
              <a:rPr lang="en-US" sz="2000" i="1" dirty="0">
                <a:solidFill>
                  <a:schemeClr val="tx1"/>
                </a:solidFill>
              </a:rPr>
              <a:t> 14), </a:t>
            </a:r>
            <a:r>
              <a:rPr lang="en-US" sz="2000" dirty="0">
                <a:solidFill>
                  <a:schemeClr val="tx1"/>
                </a:solidFill>
              </a:rPr>
              <a:t>though totally in harmony with the spirit and letter of the law given by Moses.” </a:t>
            </a:r>
            <a:r>
              <a:rPr lang="en-US" sz="1600" dirty="0">
                <a:solidFill>
                  <a:schemeClr val="tx1"/>
                </a:solidFill>
              </a:rPr>
              <a:t>(Daniel King, </a:t>
            </a:r>
            <a:r>
              <a:rPr lang="en-US" sz="1600" i="1" dirty="0">
                <a:solidFill>
                  <a:schemeClr val="tx1"/>
                </a:solidFill>
              </a:rPr>
              <a:t>John, </a:t>
            </a:r>
            <a:r>
              <a:rPr lang="en-US" sz="1600" dirty="0">
                <a:solidFill>
                  <a:schemeClr val="tx1"/>
                </a:solidFill>
              </a:rPr>
              <a:t>Truth Commentaries, Page 246)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E58786F-DB86-46B0-811E-07BF7DD3E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04800"/>
            <a:ext cx="7200900" cy="1078500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Contention Over The Man Born Blind John 9:1-41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798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9150" y="1484674"/>
            <a:ext cx="8239125" cy="5262979"/>
          </a:xfrm>
        </p:spPr>
        <p:txBody>
          <a:bodyPr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tx1"/>
                </a:solidFill>
              </a:rPr>
              <a:t>A DIVISION BEGINS TO ARISE ABOUT HOW A SINNER CAN DO SUCH MIRACLES. John 9:13-34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tx1"/>
                </a:solidFill>
              </a:rPr>
              <a:t>9:13-16 – These Jews are so prejudiced that they cannot see anything good about what Jesus did. (cf. John 5:16-18; cf. John 7:21-24)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Their efforts are not unlike their previous efforts to reject Jesus and His miracles.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It is incredible that the Jews, in spite of this miracle, seek some excuse by which to justify their own rejection of Jesus.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“Among the thirty-nine works forbidden to Jews on the Sabbath (Mishnah </a:t>
            </a:r>
            <a:r>
              <a:rPr lang="en-US" sz="2400" i="1" dirty="0" err="1">
                <a:solidFill>
                  <a:schemeClr val="tx1"/>
                </a:solidFill>
              </a:rPr>
              <a:t>Shabbath</a:t>
            </a:r>
            <a:r>
              <a:rPr lang="en-US" sz="2400" dirty="0">
                <a:solidFill>
                  <a:schemeClr val="tx1"/>
                </a:solidFill>
              </a:rPr>
              <a:t> 7:2)</a:t>
            </a:r>
            <a:r>
              <a:rPr lang="en-US" sz="2400" i="1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was kneading, and Jesus had kneaded the clay with his spittle to make the mud.”</a:t>
            </a:r>
            <a:r>
              <a:rPr lang="en-US" sz="1600" dirty="0">
                <a:solidFill>
                  <a:schemeClr val="tx1"/>
                </a:solidFill>
              </a:rPr>
              <a:t> (Daniel King, </a:t>
            </a:r>
            <a:r>
              <a:rPr lang="en-US" sz="1600" i="1" dirty="0">
                <a:solidFill>
                  <a:schemeClr val="tx1"/>
                </a:solidFill>
              </a:rPr>
              <a:t>John, </a:t>
            </a:r>
            <a:r>
              <a:rPr lang="en-US" sz="1600" dirty="0">
                <a:solidFill>
                  <a:schemeClr val="tx1"/>
                </a:solidFill>
              </a:rPr>
              <a:t>Truth Commentaries, Page 246)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217C72D-BB3B-4B40-936F-9A741E7D7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04800"/>
            <a:ext cx="7200900" cy="1078500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Contention Over The Man Born Blind John 9:1-41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232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1484674"/>
            <a:ext cx="7915276" cy="2907078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9:17-18 – The Jews did not believe that this man had been born blind.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 purpose of this is to disprove the miracle that Jesus has done.</a:t>
            </a:r>
          </a:p>
          <a:p>
            <a:r>
              <a:rPr lang="en-US" sz="2400" dirty="0">
                <a:solidFill>
                  <a:schemeClr val="tx1"/>
                </a:solidFill>
              </a:rPr>
              <a:t>Another question is if Jesus was a sinner how could He do the works that He did.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 blind man affirms that Jesus was a prophet.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3C2B5B1-2BD4-4964-89FF-D9F0D910A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04800"/>
            <a:ext cx="7200900" cy="1078500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Contention Over The Man Born Blind John 9:1-41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851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1484674"/>
            <a:ext cx="7915276" cy="360137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9:19-23 – The parents testify that this was their son and that he was born blind.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 parents are not willing to affirm how their son can now see.</a:t>
            </a:r>
          </a:p>
          <a:p>
            <a:r>
              <a:rPr lang="en-US" sz="2400" dirty="0">
                <a:solidFill>
                  <a:schemeClr val="tx1"/>
                </a:solidFill>
              </a:rPr>
              <a:t>We see their reluctance to affirm that Jesus is from God.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They were afraid that the Jews would cast them out of the synagogue if they confessed that Jesus is the Christ.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0325BC3-5983-4500-9F6A-3AB4A399B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04800"/>
            <a:ext cx="7200900" cy="1078500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Contention Over The Man Born Blind John 9:1-41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07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750" y="1531809"/>
            <a:ext cx="8382000" cy="5016758"/>
          </a:xfrm>
        </p:spPr>
        <p:txBody>
          <a:bodyPr>
            <a:spAutoFit/>
          </a:bodyPr>
          <a:lstStyle/>
          <a:p>
            <a:pPr marL="0" marR="0" lvl="0" indent="0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2000" dirty="0">
                <a:solidFill>
                  <a:schemeClr val="tx1"/>
                </a:solidFill>
              </a:rPr>
              <a:t>9:19-23 –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To be cast out of the synagogue was a very severe excommunication. It involved separation from all social ties as well as religious.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tx1"/>
                </a:solidFill>
              </a:rPr>
              <a:t>cf. John 12:42-43 – This threat intimidated even the rulers themselves.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tx1"/>
                </a:solidFill>
              </a:rPr>
              <a:t>“The practice of excommunication among the Jews comes from very early times (‘separated from the assembly,’ Ezra 10:8).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tx1"/>
                </a:solidFill>
              </a:rPr>
              <a:t>“The Mishnah attests to two different forms:</a:t>
            </a:r>
          </a:p>
          <a:p>
            <a:pPr marL="397764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dirty="0">
                <a:solidFill>
                  <a:schemeClr val="tx1"/>
                </a:solidFill>
              </a:rPr>
              <a:t>(1) A temporary exclusion lasting thirty days; and,</a:t>
            </a:r>
          </a:p>
          <a:p>
            <a:pPr marL="397764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0" dirty="0">
                <a:solidFill>
                  <a:schemeClr val="tx1"/>
                </a:solidFill>
              </a:rPr>
              <a:t>(2) A permanent ban, or </a:t>
            </a:r>
            <a:r>
              <a:rPr lang="en-US" sz="2000" dirty="0" err="1">
                <a:solidFill>
                  <a:schemeClr val="tx1"/>
                </a:solidFill>
              </a:rPr>
              <a:t>herem</a:t>
            </a:r>
            <a:r>
              <a:rPr lang="en-US" sz="2000" i="0" dirty="0">
                <a:solidFill>
                  <a:schemeClr val="tx1"/>
                </a:solidFill>
              </a:rPr>
              <a:t>. Later Jewish law included also a minor ban of about a week’s duration.”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(Daniel King, </a:t>
            </a: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John,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Truth Commentaries, Page 249)</a:t>
            </a:r>
            <a:endParaRPr lang="en-US" sz="1600" i="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tx1"/>
                </a:solidFill>
              </a:rPr>
              <a:t>This illustrates that the doctrine of faith only is not true. Here are some believers who were lost. (cf. Matthew 10:32-33)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tx1"/>
                </a:solidFill>
              </a:rPr>
              <a:t>Believers who are saved should have the courage of their convictions. (cf. Luke 6:22; John 16:2)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tx1"/>
                </a:solidFill>
              </a:rPr>
              <a:t>Are you intimidated by what others think?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D0E60E1-7D99-4184-A532-54CE49B93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04800"/>
            <a:ext cx="7200900" cy="1078500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Contention Over The Man Born Blind John 9:1-41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975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1484674"/>
            <a:ext cx="7915276" cy="3163558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9:24-34 – These rulers question this young man trying to get him to reject Jesus.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9:24-27, </a:t>
            </a:r>
            <a:r>
              <a:rPr lang="en-US" sz="2400" i="1" dirty="0">
                <a:solidFill>
                  <a:schemeClr val="tx1"/>
                </a:solidFill>
              </a:rPr>
              <a:t>“We know that this man is a sinner.”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Their reasoning:</a:t>
            </a:r>
          </a:p>
          <a:p>
            <a:pPr marL="457200" indent="-457200">
              <a:buAutoNum type="arabicParenBoth"/>
            </a:pPr>
            <a:r>
              <a:rPr lang="en-US" sz="2400" dirty="0">
                <a:solidFill>
                  <a:schemeClr val="tx1"/>
                </a:solidFill>
              </a:rPr>
              <a:t>The Law forbade work on the Sabbath;</a:t>
            </a:r>
          </a:p>
          <a:p>
            <a:pPr marL="457200" indent="-457200">
              <a:buAutoNum type="arabicParenBoth"/>
            </a:pPr>
            <a:r>
              <a:rPr lang="en-US" sz="2400" dirty="0">
                <a:solidFill>
                  <a:schemeClr val="tx1"/>
                </a:solidFill>
              </a:rPr>
              <a:t>Jesus had healed on the Sabbath;</a:t>
            </a:r>
          </a:p>
          <a:p>
            <a:pPr marL="457200" indent="-457200">
              <a:buAutoNum type="arabicParenBoth"/>
            </a:pPr>
            <a:r>
              <a:rPr lang="en-US" sz="2400" dirty="0">
                <a:solidFill>
                  <a:schemeClr val="tx1"/>
                </a:solidFill>
              </a:rPr>
              <a:t> Therefore, Jesus was a sinner.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B9052C0-0696-4AC6-9B3A-D1B6C27B6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04800"/>
            <a:ext cx="7200900" cy="1078500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Contention Over The Man Born Blind John 9:1-41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98251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ustom 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76923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9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22874644_Trading cards_AAS_v3" id="{4E496154-558D-4612-A753-0794614ED79B}" vid="{A8FAAD10-755F-4F52-9B7F-8A15476B6C2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3631</TotalTime>
  <Words>1824</Words>
  <Application>Microsoft Office PowerPoint</Application>
  <PresentationFormat>On-screen Show (4:3)</PresentationFormat>
  <Paragraphs>103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Franklin Gothic Book</vt:lpstr>
      <vt:lpstr>Impact</vt:lpstr>
      <vt:lpstr>Crop</vt:lpstr>
      <vt:lpstr>Lesson 14: Contention Over The Man Born Blind</vt:lpstr>
      <vt:lpstr>Contention Over The Man Born Blind John 9:1-41</vt:lpstr>
      <vt:lpstr>Contention Over The Man Born Blind John 9:1-41</vt:lpstr>
      <vt:lpstr>Contention Over The Man Born Blind John 9:1-41</vt:lpstr>
      <vt:lpstr>Contention Over The Man Born Blind John 9:1-41</vt:lpstr>
      <vt:lpstr>Contention Over The Man Born Blind John 9:1-41</vt:lpstr>
      <vt:lpstr>Contention Over The Man Born Blind John 9:1-41</vt:lpstr>
      <vt:lpstr>Contention Over The Man Born Blind John 9:1-41</vt:lpstr>
      <vt:lpstr>Contention Over The Man Born Blind John 9:1-41</vt:lpstr>
      <vt:lpstr>Contention Over The Man Born Blind John 9:1-41</vt:lpstr>
      <vt:lpstr>“I Am the light of the world” John 8:12-30</vt:lpstr>
      <vt:lpstr>“I Am the light of the world” John 8:12-30</vt:lpstr>
      <vt:lpstr>“I Am the light of the world” John 8:12-30</vt:lpstr>
      <vt:lpstr>“I Am the light of the world” John 8:12-30</vt:lpstr>
      <vt:lpstr>Contention Over The Man Born Blind John 9:1-41</vt:lpstr>
      <vt:lpstr>Contention Over The Man Born Blind John 9:1-41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13: In Jerusalem For the Feast</dc:title>
  <dc:creator>mgalloway2715@gmail.com</dc:creator>
  <cp:lastModifiedBy>Richard Lidh</cp:lastModifiedBy>
  <cp:revision>75</cp:revision>
  <cp:lastPrinted>2021-02-26T19:34:42Z</cp:lastPrinted>
  <dcterms:created xsi:type="dcterms:W3CDTF">2021-01-27T18:21:15Z</dcterms:created>
  <dcterms:modified xsi:type="dcterms:W3CDTF">2021-02-26T19:34:46Z</dcterms:modified>
</cp:coreProperties>
</file>